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60"/>
  </p:notesMasterIdLst>
  <p:handoutMasterIdLst>
    <p:handoutMasterId r:id="rId61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333" r:id="rId16"/>
    <p:sldId id="334" r:id="rId17"/>
    <p:sldId id="335" r:id="rId18"/>
    <p:sldId id="336" r:id="rId19"/>
    <p:sldId id="337" r:id="rId20"/>
    <p:sldId id="338" r:id="rId21"/>
    <p:sldId id="265" r:id="rId22"/>
    <p:sldId id="339" r:id="rId23"/>
    <p:sldId id="340" r:id="rId24"/>
    <p:sldId id="276" r:id="rId25"/>
    <p:sldId id="303" r:id="rId26"/>
    <p:sldId id="293" r:id="rId27"/>
    <p:sldId id="277" r:id="rId28"/>
    <p:sldId id="284" r:id="rId29"/>
    <p:sldId id="269" r:id="rId30"/>
    <p:sldId id="304" r:id="rId31"/>
    <p:sldId id="305" r:id="rId32"/>
    <p:sldId id="307" r:id="rId33"/>
    <p:sldId id="306" r:id="rId34"/>
    <p:sldId id="308" r:id="rId35"/>
    <p:sldId id="270" r:id="rId36"/>
    <p:sldId id="309" r:id="rId37"/>
    <p:sldId id="310" r:id="rId38"/>
    <p:sldId id="311" r:id="rId39"/>
    <p:sldId id="312" r:id="rId40"/>
    <p:sldId id="314" r:id="rId41"/>
    <p:sldId id="313" r:id="rId42"/>
    <p:sldId id="315" r:id="rId43"/>
    <p:sldId id="316" r:id="rId44"/>
    <p:sldId id="317" r:id="rId45"/>
    <p:sldId id="294" r:id="rId46"/>
    <p:sldId id="296" r:id="rId47"/>
    <p:sldId id="318" r:id="rId48"/>
    <p:sldId id="319" r:id="rId49"/>
    <p:sldId id="321" r:id="rId50"/>
    <p:sldId id="322" r:id="rId51"/>
    <p:sldId id="323" r:id="rId52"/>
    <p:sldId id="324" r:id="rId53"/>
    <p:sldId id="288" r:id="rId54"/>
    <p:sldId id="289" r:id="rId55"/>
    <p:sldId id="320" r:id="rId56"/>
    <p:sldId id="274" r:id="rId57"/>
    <p:sldId id="275" r:id="rId58"/>
    <p:sldId id="329" r:id="rId59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998F4E3E-1A76-4A6B-98B6-08752F3768B3}" v="4" dt="2021-08-10T21:41:11.021"/>
    <p1510:client id="{7FB42E05-DEC9-4126-B474-47B35F363E13}" v="30" dt="2021-07-12T20:25:12.855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82D0390A-222A-332D-F9F9-70D15093EB60}" v="22" dt="2021-07-13T17:51:30.429"/>
    <p1510:client id="{86B35720-4193-446F-B2D5-9AD9984A55EF}" v="513" dt="2021-08-19T14:59:06.5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01"/>
    <p:restoredTop sz="85174"/>
  </p:normalViewPr>
  <p:slideViewPr>
    <p:cSldViewPr snapToGrid="0" snapToObjects="1">
      <p:cViewPr varScale="1">
        <p:scale>
          <a:sx n="73" d="100"/>
          <a:sy n="73" d="100"/>
        </p:scale>
        <p:origin x="1277" y="5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presProps" Target="presProps.xml"/><Relationship Id="rId68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tableStyles" Target="tableStyles.xml"/><Relationship Id="rId5" Type="http://schemas.openxmlformats.org/officeDocument/2006/relationships/slide" Target="slides/slide1.xml"/><Relationship Id="rId61" Type="http://schemas.openxmlformats.org/officeDocument/2006/relationships/handoutMaster" Target="handoutMasters/handoutMaster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microsoft.com/office/2016/11/relationships/changesInfo" Target="changesInfos/changesInfo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notesMaster" Target="notesMasters/notesMaster1.xml"/><Relationship Id="rId65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6/14/2025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6/14/2025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6/14/2025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6/14/2025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6/14/2025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6/14/2025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6/14/2025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6/14/2025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lexis-Jose-Rojas/ciencia_de_datos_aplicada/blob/main/labs-jupyter-spacex-Data%20wrangling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lexis-Jose-Rojas/ciencia_de_datos_aplicada/blob/main/edadataviz%20(1)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lexis-Jose-Rojas/ciencia_de_datos_aplicada/blob/main/jupyter-labs-eda-sql-coursera_sqllite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lexis-Jose-Rojas/ciencia_de_datos_aplicada/blob/main/jupyter-labs-spacex-data-collection-api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lexis-Jose-Rojas/ciencia_de_datos_aplicada/blob/main/jupyter-labs-webscraping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3013854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&lt;Alexis José Rojas Briceño&gt;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&lt;2025/06&gt;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450428"/>
            <a:ext cx="8975652" cy="4726535"/>
          </a:xfrm>
          <a:prstGeom prst="rect">
            <a:avLst/>
          </a:prstGeom>
        </p:spPr>
        <p:txBody>
          <a:bodyPr/>
          <a:lstStyle/>
          <a:p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were processed</a:t>
            </a:r>
          </a:p>
          <a:p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wrangling process using key phrases and flowcharts</a:t>
            </a:r>
          </a:p>
          <a:p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data wrangling related notebooks, as an external reference and peer-review purpose</a:t>
            </a:r>
          </a:p>
          <a:p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https://github.com/Alexis-Jose-Rojas/ciencia_de_datos_aplicada/blob/main/labs-jupyter-spacex-Data%20wrangling.ipynb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06B23550-E620-4DBF-9991-91519846B2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2635" y="4053807"/>
            <a:ext cx="6821597" cy="2485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Summarize what charts were plotted and why you used those 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data visualization notebook, as an external reference and peer-review purpose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https://github.com/Alexis-Jose-Rojas/ciencia_de_datos_aplicada/blob/main/edadataviz%20(1).ipynb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pic>
        <p:nvPicPr>
          <p:cNvPr id="2" name="Marcador de contenido 1">
            <a:extLst>
              <a:ext uri="{FF2B5EF4-FFF2-40B4-BE49-F238E27FC236}">
                <a16:creationId xmlns:a16="http://schemas.microsoft.com/office/drawing/2014/main" id="{10790E45-62C9-4EB5-B5F3-1A7AB0E98D26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922473" y="1565632"/>
            <a:ext cx="9440592" cy="1991003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 - Scatter 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5D3DD8A0-EC88-4D22-AF79-A1255181A1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2473" y="3843628"/>
            <a:ext cx="9440592" cy="2583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761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 - Scatter 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1C77455-8E3E-48DE-A180-E471044FA8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2281" y="1396928"/>
            <a:ext cx="4640976" cy="2320488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F3E5A25C-5F3F-4C66-B7C6-DB7E8CCD20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100" y="3953922"/>
            <a:ext cx="8471338" cy="2272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0564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 -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Barplot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0AF08A72-1514-4FA0-89F1-84080A6EC9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4538" y="1392925"/>
            <a:ext cx="4586190" cy="2744272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F212B865-42F4-4EEE-B5F8-1686A43528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2979" y="4243534"/>
            <a:ext cx="9186041" cy="2075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0680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 -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Catplot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1857217-5803-4079-9497-356C782154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3721" y="1578584"/>
            <a:ext cx="5144558" cy="2540973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621B29E0-8430-4C2E-8A00-BAD90323EF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4729" y="4377673"/>
            <a:ext cx="8802542" cy="2174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3676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 -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Catplot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5F50A885-9DF9-4268-8F42-5A58276551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8045" y="1366269"/>
            <a:ext cx="4681045" cy="2302619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C147A0D8-976E-4096-8CE5-9B336B4C42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3707" y="3767738"/>
            <a:ext cx="7188208" cy="2257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8842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17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 – Line Chart 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98CFF54-B9A2-43A4-8538-E7288CEE34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4219" y="1345324"/>
            <a:ext cx="5083561" cy="2534023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064A0EAD-8528-4DAA-8D99-E0915CBD33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0667" y="4100093"/>
            <a:ext cx="7814287" cy="2219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7068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Using bullet point format, summarize the SQL queries you performed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s-ES" altLang="es-ES" sz="1800" b="1" dirty="0">
                <a:latin typeface="Arial" panose="020B0604020202020204" pitchFamily="34" charset="0"/>
                <a:ea typeface="Times New Roman" panose="02020603050405020304" pitchFamily="18" charset="0"/>
              </a:rPr>
              <a:t>Consulta de conteo total de lanzamientos</a:t>
            </a:r>
            <a:endParaRPr lang="es-ES" altLang="es-ES" sz="1800" dirty="0"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L="914400" lvl="2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Symbol" panose="05050102010706020507" pitchFamily="18" charset="2"/>
              <a:buChar char=""/>
            </a:pPr>
            <a:r>
              <a:rPr lang="es-ES" altLang="es-ES" sz="1000" dirty="0"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SELECT COUNT(*) FROM SPACEXTBL</a:t>
            </a:r>
            <a:endParaRPr lang="es-ES" altLang="es-ES" sz="1800" dirty="0">
              <a:ea typeface="Times New Roman" panose="02020603050405020304" pitchFamily="18" charset="0"/>
            </a:endParaRP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s-ES" altLang="es-ES" sz="1800" b="1" dirty="0">
                <a:latin typeface="Arial" panose="020B0604020202020204" pitchFamily="34" charset="0"/>
                <a:ea typeface="Times New Roman" panose="02020603050405020304" pitchFamily="18" charset="0"/>
              </a:rPr>
              <a:t>Filtrado por año de lanzamiento</a:t>
            </a:r>
            <a:endParaRPr lang="es-ES" altLang="es-ES" sz="1800" dirty="0"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L="914400" lvl="2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Symbol" panose="05050102010706020507" pitchFamily="18" charset="2"/>
              <a:buChar char=""/>
            </a:pPr>
            <a:r>
              <a:rPr lang="en-US" altLang="es-ES" sz="1000" dirty="0"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SELECT * FROM SPACEXTBL WHERE Date BETWEEN '2010-01-01' AND '2017-12-31'</a:t>
            </a:r>
            <a:endParaRPr lang="es-ES" altLang="es-ES" sz="1800" dirty="0">
              <a:ea typeface="Times New Roman" panose="02020603050405020304" pitchFamily="18" charset="0"/>
            </a:endParaRP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s-ES" altLang="es-ES" sz="1800" b="1" dirty="0">
                <a:latin typeface="Arial" panose="020B0604020202020204" pitchFamily="34" charset="0"/>
                <a:ea typeface="Times New Roman" panose="02020603050405020304" pitchFamily="18" charset="0"/>
              </a:rPr>
              <a:t>Agrupación por sitio de lanzamiento</a:t>
            </a:r>
            <a:endParaRPr lang="es-ES" altLang="es-ES" sz="1800" dirty="0"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L="914400" lvl="2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Symbol" panose="05050102010706020507" pitchFamily="18" charset="2"/>
              <a:buChar char=""/>
            </a:pPr>
            <a:r>
              <a:rPr lang="en-US" altLang="es-ES" sz="1000" dirty="0"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SELECT </a:t>
            </a:r>
            <a:r>
              <a:rPr lang="en-US" altLang="es-ES" sz="1000" dirty="0" err="1"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Launch_Site</a:t>
            </a:r>
            <a:r>
              <a:rPr lang="en-US" altLang="es-ES" sz="1000" dirty="0"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, COUNT(*) FROM SPACEXTBL GROUP BY </a:t>
            </a:r>
            <a:r>
              <a:rPr lang="en-US" altLang="es-ES" sz="1000" dirty="0" err="1"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Launch_Site</a:t>
            </a:r>
            <a:endParaRPr lang="es-ES" altLang="es-ES" sz="1800" dirty="0">
              <a:ea typeface="Times New Roman" panose="02020603050405020304" pitchFamily="18" charset="0"/>
            </a:endParaRP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s-ES" altLang="es-ES" sz="1800" b="1" dirty="0">
                <a:latin typeface="Arial" panose="020B0604020202020204" pitchFamily="34" charset="0"/>
                <a:ea typeface="Times New Roman" panose="02020603050405020304" pitchFamily="18" charset="0"/>
              </a:rPr>
              <a:t>Tasa de éxito por sitio de lanzamiento</a:t>
            </a:r>
            <a:endParaRPr lang="es-ES" altLang="es-ES" sz="1800" dirty="0"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L="914400" lvl="2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Symbol" panose="05050102010706020507" pitchFamily="18" charset="2"/>
              <a:buChar char=""/>
            </a:pPr>
            <a:r>
              <a:rPr lang="en-US" altLang="es-ES" sz="1000" dirty="0"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SELECT </a:t>
            </a:r>
            <a:r>
              <a:rPr lang="en-US" altLang="es-ES" sz="1000" dirty="0" err="1"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Launch_Site</a:t>
            </a:r>
            <a:r>
              <a:rPr lang="en-US" altLang="es-ES" sz="1000" dirty="0"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, AVG(Class) AS </a:t>
            </a:r>
            <a:r>
              <a:rPr lang="en-US" altLang="es-ES" sz="1000" dirty="0" err="1"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SuccessRate</a:t>
            </a:r>
            <a:r>
              <a:rPr lang="en-US" altLang="es-ES" sz="1000" dirty="0"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 FROM SPACEXTBL GROUP BY </a:t>
            </a:r>
            <a:r>
              <a:rPr lang="en-US" altLang="es-ES" sz="1000" dirty="0" err="1"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Launch_Site</a:t>
            </a:r>
            <a:endParaRPr lang="es-ES" altLang="es-ES" sz="1800" dirty="0">
              <a:ea typeface="Times New Roman" panose="02020603050405020304" pitchFamily="18" charset="0"/>
            </a:endParaRP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s-ES" altLang="es-ES" sz="1800" b="1" dirty="0">
                <a:latin typeface="Arial" panose="020B0604020202020204" pitchFamily="34" charset="0"/>
                <a:ea typeface="Times New Roman" panose="02020603050405020304" pitchFamily="18" charset="0"/>
              </a:rPr>
              <a:t>Tipos de órbita más frecuentes</a:t>
            </a:r>
            <a:endParaRPr lang="es-ES" altLang="es-ES" sz="1800" dirty="0"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L="914400" lvl="2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Symbol" panose="05050102010706020507" pitchFamily="18" charset="2"/>
              <a:buChar char=""/>
            </a:pPr>
            <a:r>
              <a:rPr lang="en-US" altLang="es-ES" sz="1000" dirty="0"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SELECT Orbit, COUNT(*) FROM SPACEXTBL GROUP BY Orbit ORDER BY COUNT(*) DESC</a:t>
            </a:r>
            <a:endParaRPr lang="es-ES" altLang="es-ES" sz="1800" dirty="0">
              <a:ea typeface="Times New Roman" panose="02020603050405020304" pitchFamily="18" charset="0"/>
            </a:endParaRP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s-ES" altLang="es-ES" sz="1800" b="1" dirty="0">
                <a:latin typeface="Arial" panose="020B0604020202020204" pitchFamily="34" charset="0"/>
                <a:ea typeface="Times New Roman" panose="02020603050405020304" pitchFamily="18" charset="0"/>
              </a:rPr>
              <a:t>Éxito por tipo de órbita</a:t>
            </a:r>
            <a:endParaRPr lang="es-ES" altLang="es-ES" sz="1800" dirty="0"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L="914400" lvl="2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Symbol" panose="05050102010706020507" pitchFamily="18" charset="2"/>
              <a:buChar char=""/>
            </a:pPr>
            <a:r>
              <a:rPr lang="en-US" altLang="es-ES" sz="1000" dirty="0"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SELECT Orbit, AVG(Class) AS </a:t>
            </a:r>
            <a:r>
              <a:rPr lang="en-US" altLang="es-ES" sz="1000" dirty="0" err="1"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SuccessRate</a:t>
            </a:r>
            <a:r>
              <a:rPr lang="en-US" altLang="es-ES" sz="1000" dirty="0"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 FROM SPACEXTBL GROUP BY Orbit</a:t>
            </a:r>
            <a:endParaRPr lang="es-ES" altLang="es-ES" sz="1800" dirty="0">
              <a:ea typeface="Times New Roman" panose="02020603050405020304" pitchFamily="18" charset="0"/>
            </a:endParaRP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s-ES" altLang="es-ES" sz="1800" b="1" dirty="0">
                <a:latin typeface="Arial" panose="020B0604020202020204" pitchFamily="34" charset="0"/>
                <a:ea typeface="Times New Roman" panose="02020603050405020304" pitchFamily="18" charset="0"/>
              </a:rPr>
              <a:t>Masa promedio de carga útil por sitio</a:t>
            </a:r>
            <a:endParaRPr lang="es-ES" altLang="es-ES" sz="1800" dirty="0"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L="914400" lvl="2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Symbol" panose="05050102010706020507" pitchFamily="18" charset="2"/>
              <a:buChar char=""/>
            </a:pPr>
            <a:r>
              <a:rPr lang="en-US" altLang="es-ES" sz="1000" dirty="0"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SELECT </a:t>
            </a:r>
            <a:r>
              <a:rPr lang="en-US" altLang="es-ES" sz="1000" dirty="0" err="1"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Launch_Site</a:t>
            </a:r>
            <a:r>
              <a:rPr lang="en-US" altLang="es-ES" sz="1000" dirty="0"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, AVG(</a:t>
            </a:r>
            <a:r>
              <a:rPr lang="en-US" altLang="es-ES" sz="1000" dirty="0" err="1"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PayloadMass</a:t>
            </a:r>
            <a:r>
              <a:rPr lang="en-US" altLang="es-ES" sz="1000" dirty="0"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) FROM SPACEXTBL GROUP BY </a:t>
            </a:r>
            <a:r>
              <a:rPr lang="en-US" altLang="es-ES" sz="1000" dirty="0" err="1"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Launch_Site</a:t>
            </a:r>
            <a:endParaRPr lang="en-US" altLang="es-ES" sz="3200" dirty="0">
              <a:latin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Using bullet point format, summarize the SQL queries you performed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s-ES" altLang="es-ES" sz="1800" b="1" dirty="0">
                <a:latin typeface="Arial" panose="020B0604020202020204" pitchFamily="34" charset="0"/>
                <a:ea typeface="Times New Roman" panose="02020603050405020304" pitchFamily="18" charset="0"/>
              </a:rPr>
              <a:t>Consulta de conteo total de lanzamientos</a:t>
            </a:r>
            <a:endParaRPr lang="es-ES" altLang="es-ES" sz="1800" dirty="0"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L="914400" lvl="2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Symbol" panose="05050102010706020507" pitchFamily="18" charset="2"/>
              <a:buChar char=""/>
            </a:pPr>
            <a:r>
              <a:rPr lang="es-ES" altLang="es-ES" sz="1000" dirty="0"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SELECT COUNT(*) FROM SPACEXTBL</a:t>
            </a:r>
          </a:p>
          <a:p>
            <a:pPr marL="914400" lvl="2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Symbol" panose="05050102010706020507" pitchFamily="18" charset="2"/>
              <a:buChar char=""/>
            </a:pPr>
            <a:endParaRPr lang="es-ES" altLang="es-ES" sz="1800" dirty="0">
              <a:ea typeface="Times New Roman" panose="02020603050405020304" pitchFamily="18" charset="0"/>
            </a:endParaRP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s-ES" altLang="es-ES" sz="1800" b="1" dirty="0">
                <a:latin typeface="Arial" panose="020B0604020202020204" pitchFamily="34" charset="0"/>
                <a:ea typeface="Times New Roman" panose="02020603050405020304" pitchFamily="18" charset="0"/>
              </a:rPr>
              <a:t>Filtrado por año de lanzamiento</a:t>
            </a:r>
            <a:endParaRPr lang="es-ES" altLang="es-ES" sz="1800" dirty="0"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L="914400" lvl="2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Symbol" panose="05050102010706020507" pitchFamily="18" charset="2"/>
              <a:buChar char=""/>
            </a:pPr>
            <a:r>
              <a:rPr lang="en-US" altLang="es-ES" sz="1000" dirty="0"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SELECT * FROM SPACEXTBL WHERE Date BETWEEN '2010-01-01' AND '2017-12-31’</a:t>
            </a:r>
          </a:p>
          <a:p>
            <a:pPr marL="914400" lvl="2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Symbol" panose="05050102010706020507" pitchFamily="18" charset="2"/>
              <a:buChar char=""/>
            </a:pPr>
            <a:endParaRPr lang="es-ES" altLang="es-ES" sz="1800" dirty="0">
              <a:ea typeface="Times New Roman" panose="02020603050405020304" pitchFamily="18" charset="0"/>
            </a:endParaRP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s-ES" altLang="es-ES" sz="1800" b="1" dirty="0">
                <a:latin typeface="Arial" panose="020B0604020202020204" pitchFamily="34" charset="0"/>
                <a:ea typeface="Times New Roman" panose="02020603050405020304" pitchFamily="18" charset="0"/>
              </a:rPr>
              <a:t>Agrupación por sitio de lanzamiento</a:t>
            </a:r>
            <a:endParaRPr lang="es-ES" altLang="es-ES" sz="1800" dirty="0"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L="914400" lvl="2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Symbol" panose="05050102010706020507" pitchFamily="18" charset="2"/>
              <a:buChar char=""/>
            </a:pPr>
            <a:r>
              <a:rPr lang="en-US" altLang="es-ES" sz="1000" dirty="0"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SELECT </a:t>
            </a:r>
            <a:r>
              <a:rPr lang="en-US" altLang="es-ES" sz="1000" dirty="0" err="1"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Launch_Site</a:t>
            </a:r>
            <a:r>
              <a:rPr lang="en-US" altLang="es-ES" sz="1000" dirty="0"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, COUNT(*) FROM SPACEXTBL GROUP BY </a:t>
            </a:r>
            <a:r>
              <a:rPr lang="en-US" altLang="es-ES" sz="1000" dirty="0" err="1"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Launch_Site</a:t>
            </a:r>
            <a:endParaRPr lang="en-US" altLang="es-ES" sz="1000" dirty="0">
              <a:latin typeface="Arial Unicode MS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marL="914400" lvl="2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Symbol" panose="05050102010706020507" pitchFamily="18" charset="2"/>
              <a:buChar char=""/>
            </a:pPr>
            <a:endParaRPr lang="es-ES" altLang="es-ES" sz="1800" dirty="0">
              <a:ea typeface="Times New Roman" panose="02020603050405020304" pitchFamily="18" charset="0"/>
            </a:endParaRP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s-ES" altLang="es-ES" sz="1800" b="1" dirty="0">
                <a:latin typeface="Arial" panose="020B0604020202020204" pitchFamily="34" charset="0"/>
                <a:ea typeface="Times New Roman" panose="02020603050405020304" pitchFamily="18" charset="0"/>
              </a:rPr>
              <a:t>Tasa de éxito por sitio de lanzamiento</a:t>
            </a:r>
            <a:endParaRPr lang="es-ES" altLang="es-ES" sz="1800" dirty="0"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L="914400" lvl="2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Symbol" panose="05050102010706020507" pitchFamily="18" charset="2"/>
              <a:buChar char=""/>
            </a:pPr>
            <a:r>
              <a:rPr lang="en-US" altLang="es-ES" sz="1000" dirty="0"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SELECT </a:t>
            </a:r>
            <a:r>
              <a:rPr lang="en-US" altLang="es-ES" sz="1000" dirty="0" err="1"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Launch_Site</a:t>
            </a:r>
            <a:r>
              <a:rPr lang="en-US" altLang="es-ES" sz="1000" dirty="0"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, AVG(Class) AS </a:t>
            </a:r>
            <a:r>
              <a:rPr lang="en-US" altLang="es-ES" sz="1000" dirty="0" err="1"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SuccessRate</a:t>
            </a:r>
            <a:r>
              <a:rPr lang="en-US" altLang="es-ES" sz="1000" dirty="0"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 FROM SPACEXTBL GROUP BY </a:t>
            </a:r>
            <a:r>
              <a:rPr lang="en-US" altLang="es-ES" sz="1000" dirty="0" err="1"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Launch_Site</a:t>
            </a:r>
            <a:endParaRPr lang="en-US" altLang="es-ES" sz="1000" dirty="0">
              <a:latin typeface="Arial Unicode MS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marL="914400" lvl="2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Symbol" panose="05050102010706020507" pitchFamily="18" charset="2"/>
              <a:buChar char=""/>
            </a:pPr>
            <a:endParaRPr lang="es-ES" altLang="es-ES" sz="1800" dirty="0">
              <a:ea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72057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Using bullet point format, summarize the SQL queries you performed</a:t>
            </a:r>
          </a:p>
          <a:p>
            <a:pPr marL="914400" lvl="2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s-ES" altLang="es-ES" sz="1800" dirty="0">
              <a:ea typeface="Times New Roman" panose="02020603050405020304" pitchFamily="18" charset="0"/>
            </a:endParaRP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s-ES" altLang="es-ES" sz="1800" b="1" dirty="0">
                <a:latin typeface="Arial" panose="020B0604020202020204" pitchFamily="34" charset="0"/>
                <a:ea typeface="Times New Roman" panose="02020603050405020304" pitchFamily="18" charset="0"/>
              </a:rPr>
              <a:t>Tipos de órbita más frecuentes</a:t>
            </a:r>
            <a:endParaRPr lang="es-ES" altLang="es-ES" sz="1800" dirty="0"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L="914400" lvl="2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Symbol" panose="05050102010706020507" pitchFamily="18" charset="2"/>
              <a:buChar char=""/>
            </a:pPr>
            <a:r>
              <a:rPr lang="en-US" altLang="es-ES" sz="1000" dirty="0"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SELECT Orbit, COUNT(*) FROM SPACEXTBL GROUP BY Orbit ORDER BY COUNT(*) DESC</a:t>
            </a:r>
          </a:p>
          <a:p>
            <a:pPr marL="914400" lvl="2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Symbol" panose="05050102010706020507" pitchFamily="18" charset="2"/>
              <a:buChar char=""/>
            </a:pPr>
            <a:endParaRPr lang="es-ES" altLang="es-ES" sz="1800" dirty="0">
              <a:ea typeface="Times New Roman" panose="02020603050405020304" pitchFamily="18" charset="0"/>
            </a:endParaRP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s-ES" altLang="es-ES" sz="1800" b="1" dirty="0">
                <a:latin typeface="Arial" panose="020B0604020202020204" pitchFamily="34" charset="0"/>
                <a:ea typeface="Times New Roman" panose="02020603050405020304" pitchFamily="18" charset="0"/>
              </a:rPr>
              <a:t>Éxito por tipo de órbita</a:t>
            </a:r>
            <a:endParaRPr lang="es-ES" altLang="es-ES" sz="1800" dirty="0"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L="914400" lvl="2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Symbol" panose="05050102010706020507" pitchFamily="18" charset="2"/>
              <a:buChar char=""/>
            </a:pPr>
            <a:r>
              <a:rPr lang="en-US" altLang="es-ES" sz="1000" dirty="0"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SELECT Orbit, AVG(Class) AS </a:t>
            </a:r>
            <a:r>
              <a:rPr lang="en-US" altLang="es-ES" sz="1000" dirty="0" err="1"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SuccessRate</a:t>
            </a:r>
            <a:r>
              <a:rPr lang="en-US" altLang="es-ES" sz="1000" dirty="0"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 FROM SPACEXTBL GROUP BY Orbit</a:t>
            </a:r>
          </a:p>
          <a:p>
            <a:pPr marL="914400" lvl="2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Symbol" panose="05050102010706020507" pitchFamily="18" charset="2"/>
              <a:buChar char=""/>
            </a:pPr>
            <a:endParaRPr lang="es-ES" altLang="es-ES" sz="1800" dirty="0">
              <a:ea typeface="Times New Roman" panose="02020603050405020304" pitchFamily="18" charset="0"/>
            </a:endParaRP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s-ES" altLang="es-ES" sz="1800" b="1" dirty="0">
                <a:latin typeface="Arial" panose="020B0604020202020204" pitchFamily="34" charset="0"/>
                <a:ea typeface="Times New Roman" panose="02020603050405020304" pitchFamily="18" charset="0"/>
              </a:rPr>
              <a:t>Masa promedio de carga útil por sitio</a:t>
            </a:r>
            <a:endParaRPr lang="es-ES" altLang="es-ES" sz="1800" dirty="0"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L="914400" lvl="2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Symbol" panose="05050102010706020507" pitchFamily="18" charset="2"/>
              <a:buChar char=""/>
            </a:pPr>
            <a:r>
              <a:rPr lang="en-US" altLang="es-ES" sz="1000" dirty="0"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SELECT </a:t>
            </a:r>
            <a:r>
              <a:rPr lang="en-US" altLang="es-ES" sz="1000" dirty="0" err="1"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Launch_Site</a:t>
            </a:r>
            <a:r>
              <a:rPr lang="en-US" altLang="es-ES" sz="1000" dirty="0"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, AVG(</a:t>
            </a:r>
            <a:r>
              <a:rPr lang="en-US" altLang="es-ES" sz="1000" dirty="0" err="1"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PayloadMass</a:t>
            </a:r>
            <a:r>
              <a:rPr lang="en-US" altLang="es-ES" sz="1000" dirty="0"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) FROM SPACEXTBL GROUP BY </a:t>
            </a:r>
            <a:r>
              <a:rPr lang="en-US" altLang="es-ES" sz="1000" dirty="0" err="1"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Launch_Site</a:t>
            </a:r>
            <a:endParaRPr lang="en-US" altLang="es-ES" sz="3200" dirty="0">
              <a:latin typeface="Arial" panose="020B0604020202020204" pitchFamily="34" charset="0"/>
            </a:endParaRPr>
          </a:p>
          <a:p>
            <a:pPr marL="0" indent="0">
              <a:buNone/>
            </a:pPr>
            <a:endParaRPr lang="en-US" dirty="0"/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SQL notebook, as an external reference and peer-review purpose</a:t>
            </a:r>
          </a:p>
          <a:p>
            <a:r>
              <a:rPr lang="en-US" sz="2000" dirty="0">
                <a:hlinkClick r:id="rId3"/>
              </a:rPr>
              <a:t>https://github.com/Alexis-Jose-Rojas/ciencia_de_datos_aplicada/blob/main/jupyter-labs-eda-sql-coursera_sqllite.ipynb</a:t>
            </a:r>
            <a:endParaRPr lang="en-US" sz="2000" dirty="0"/>
          </a:p>
          <a:p>
            <a:endParaRPr lang="en-US" sz="2000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00486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map objects such as markers, circles, lines, etc. you created and added to a folium map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objects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interactive map with Folium map, as an external reference and peer-review purpose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plots/graphs and interactions you have added to a dashboard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plots and interactions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</a:t>
            </a:r>
            <a:r>
              <a:rPr lang="en-US" sz="220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how you built, evaluated, improved, and found the best performing classification model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present your model development process using key phrases and flowchart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predictive analysis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3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Flight Number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Payload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bar chart for the success rate of each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6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Flight number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2684972"/>
            <a:ext cx="4017889" cy="103990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payload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 chart of yearly average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the names of the unique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5 records where launch sites begin with `CCA`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payload carried by boosters from NASA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average payload mass carried by booster version F9 v1.1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 the dates of the first successful landing outcome on ground pad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boosters which have successfully landed on drone ship and had payload mass greater than 4000 but less than 6000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number of successful and failure mission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 which have carried the maximum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7" y="2521403"/>
            <a:ext cx="5660840" cy="1898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context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you want to find answers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query result with a short explanation here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make a proper screenshot to include all launch sites’ location markers on a global map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</a:p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Explore the folium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map and make a proper screenshot to show the color-labeled launch outcomes on the map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90688"/>
            <a:ext cx="8597827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show the screenshot of a selected launch site to its proximities such as railway, highway, coastline, with distance calculated and displayed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launch success count for all sites, in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1055158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for the launch site with highest launch success ratio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41466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Replace &lt;Dashboard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screenshots of Payload vs. Launch Outcome scatter plot for all sites, with different payload selected in the range slider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screenshot, such as which payload range or booster version have the largest success rate, etc.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51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the built model accuracy for all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built classification models, in a bar chart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which model has the highest classification accuracy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52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947796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confusion matrix of the best performing model with an explanation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53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590391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2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3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4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…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54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 any relevant assets like Python code snippets, SQL queries, charts, Notebook outputs, or data sets that you may have created during this project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collected 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processed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How to build, tune, evaluate classification models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ACB741BF-401D-42D4-9673-E5FFFF8DA4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3961" y="1542692"/>
            <a:ext cx="8479349" cy="4958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data collection with SpaceX REST calls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SpaceX API calls notebook </a:t>
            </a:r>
            <a:r>
              <a:rPr lang="en-US" sz="2200" dirty="0">
                <a:solidFill>
                  <a:srgbClr val="1C7DDB"/>
                </a:solidFill>
                <a:latin typeface="Abadi" panose="020B0604020104020204" pitchFamily="34" charset="0"/>
              </a:rPr>
              <a:t>(must include completed code cell and outcome cell),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as an external reference and peer-review purpose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https://github.com/Alexis-Jose-Rojas/ciencia_de_datos_aplicada/blob/main/jupyter-labs-spacex-data-collection-api.ipynb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F615EA80-CA6C-453E-A9B1-A838C0DDF3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2802" y="3932218"/>
            <a:ext cx="2405846" cy="2165016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4695D87F-F233-4633-AC20-11D15616DA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27811" y="1874194"/>
            <a:ext cx="5185124" cy="1976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web scraping process using key phrases and flowcharts</a:t>
            </a:r>
            <a:endParaRPr lang="en-US" sz="20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web scraping notebook, as an external reference and peer-review purpose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https://github.com/Alexis-Jose-Rojas/ciencia_de_datos_aplicada/blob/main/jupyter-labs-webscraping.ipynb</a:t>
            </a:r>
            <a:endParaRPr lang="en-US" sz="20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18883B9-9357-4218-AEDA-BE2D490DED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7811" y="2441062"/>
            <a:ext cx="5184124" cy="290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54DA07C5-A406-4A0D-B3E6-3856C94AC7F3}">
  <ds:schemaRefs>
    <ds:schemaRef ds:uri="http://schemas.microsoft.com/office/2006/metadata/properties"/>
    <ds:schemaRef ds:uri="http://schemas.microsoft.com/office/infopath/2007/PartnerControls"/>
    <ds:schemaRef ds:uri="http://schemas.microsoft.com/office/2006/documentManagement/types"/>
    <ds:schemaRef ds:uri="http://purl.org/dc/dcmitype/"/>
    <ds:schemaRef ds:uri="http://purl.org/dc/terms/"/>
    <ds:schemaRef ds:uri="http://www.w3.org/XML/1998/namespace"/>
    <ds:schemaRef ds:uri="http://schemas.openxmlformats.org/package/2006/metadata/core-properties"/>
    <ds:schemaRef ds:uri="http://purl.org/dc/elements/1.1/"/>
    <ds:schemaRef ds:uri="f80a141d-92ca-4d3d-9308-f7e7b1d44ce8"/>
    <ds:schemaRef ds:uri="155be751-a274-42e8-93fb-f39d3b9bccc8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363</TotalTime>
  <Words>1792</Words>
  <Application>Microsoft Office PowerPoint</Application>
  <PresentationFormat>Panorámica</PresentationFormat>
  <Paragraphs>289</Paragraphs>
  <Slides>55</Slides>
  <Notes>4</Notes>
  <HiddenSlides>0</HiddenSlides>
  <MMClips>0</MMClips>
  <ScaleCrop>false</ScaleCrop>
  <HeadingPairs>
    <vt:vector size="6" baseType="variant">
      <vt:variant>
        <vt:lpstr>Fuentes usadas</vt:lpstr>
      </vt:variant>
      <vt:variant>
        <vt:i4>11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55</vt:i4>
      </vt:variant>
    </vt:vector>
  </HeadingPairs>
  <TitlesOfParts>
    <vt:vector size="67" baseType="lpstr">
      <vt:lpstr>Abadi</vt:lpstr>
      <vt:lpstr>Arial</vt:lpstr>
      <vt:lpstr>Arial Unicode MS</vt:lpstr>
      <vt:lpstr>Calibri</vt:lpstr>
      <vt:lpstr>Calibri Light</vt:lpstr>
      <vt:lpstr>Courier New</vt:lpstr>
      <vt:lpstr>IBM Plex Mono SemiBold</vt:lpstr>
      <vt:lpstr>IBM Plex Mono Text</vt:lpstr>
      <vt:lpstr>SF Pro</vt:lpstr>
      <vt:lpstr>Symbol</vt:lpstr>
      <vt:lpstr>Times New Roman</vt:lpstr>
      <vt:lpstr>Custom Design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Elvimar Ortega Hernández</cp:lastModifiedBy>
  <cp:revision>215</cp:revision>
  <dcterms:created xsi:type="dcterms:W3CDTF">2021-04-29T18:58:34Z</dcterms:created>
  <dcterms:modified xsi:type="dcterms:W3CDTF">2025-06-14T09:21:01Z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